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371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14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3751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125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072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09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5202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522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469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813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436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149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104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376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0598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739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1836-2158-4565-A5F1-47C9CBEFFB2B}" type="datetimeFigureOut">
              <a:rPr lang="ru-RU" smtClean="0"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7C98C4-D3F3-43F9-9712-C9308D5D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–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ғылымның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ізденісін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қалыптастыратын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 (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206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 олимпиадаға қатысушы (сандық мәлімет)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13819"/>
              </p:ext>
            </p:extLst>
          </p:nvPr>
        </p:nvGraphicFramePr>
        <p:xfrm>
          <a:off x="1097279" y="692344"/>
          <a:ext cx="10659291" cy="6949566"/>
        </p:xfrm>
        <a:graphic>
          <a:graphicData uri="http://schemas.openxmlformats.org/drawingml/2006/table">
            <a:tbl>
              <a:tblPr firstRow="1" firstCol="1" bandRow="1"/>
              <a:tblGrid>
                <a:gridCol w="1278693">
                  <a:extLst>
                    <a:ext uri="{9D8B030D-6E8A-4147-A177-3AD203B41FA5}">
                      <a16:colId xmlns:a16="http://schemas.microsoft.com/office/drawing/2014/main" val="1198740023"/>
                    </a:ext>
                  </a:extLst>
                </a:gridCol>
                <a:gridCol w="3089557">
                  <a:extLst>
                    <a:ext uri="{9D8B030D-6E8A-4147-A177-3AD203B41FA5}">
                      <a16:colId xmlns:a16="http://schemas.microsoft.com/office/drawing/2014/main" val="1651055278"/>
                    </a:ext>
                  </a:extLst>
                </a:gridCol>
                <a:gridCol w="1278693">
                  <a:extLst>
                    <a:ext uri="{9D8B030D-6E8A-4147-A177-3AD203B41FA5}">
                      <a16:colId xmlns:a16="http://schemas.microsoft.com/office/drawing/2014/main" val="911495439"/>
                    </a:ext>
                  </a:extLst>
                </a:gridCol>
                <a:gridCol w="1200556">
                  <a:extLst>
                    <a:ext uri="{9D8B030D-6E8A-4147-A177-3AD203B41FA5}">
                      <a16:colId xmlns:a16="http://schemas.microsoft.com/office/drawing/2014/main" val="3621143165"/>
                    </a:ext>
                  </a:extLst>
                </a:gridCol>
                <a:gridCol w="1201612">
                  <a:extLst>
                    <a:ext uri="{9D8B030D-6E8A-4147-A177-3AD203B41FA5}">
                      <a16:colId xmlns:a16="http://schemas.microsoft.com/office/drawing/2014/main" val="4003693911"/>
                    </a:ext>
                  </a:extLst>
                </a:gridCol>
                <a:gridCol w="1201612">
                  <a:extLst>
                    <a:ext uri="{9D8B030D-6E8A-4147-A177-3AD203B41FA5}">
                      <a16:colId xmlns:a16="http://schemas.microsoft.com/office/drawing/2014/main" val="468194038"/>
                    </a:ext>
                  </a:extLst>
                </a:gridCol>
                <a:gridCol w="1408568">
                  <a:extLst>
                    <a:ext uri="{9D8B030D-6E8A-4147-A177-3AD203B41FA5}">
                      <a16:colId xmlns:a16="http://schemas.microsoft.com/office/drawing/2014/main" val="1707477784"/>
                    </a:ext>
                  </a:extLst>
                </a:gridCol>
              </a:tblGrid>
              <a:tr h="2672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 атаулары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 тілі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61966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 және әдебиеті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76060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5422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және әдебиеті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16434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33066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 тілі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791518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14543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 тарихы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88515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01430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Өзін өзі тану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216453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19186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Құқық негіздері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069642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291053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3649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64159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172426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66936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60896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70883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76302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5148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787818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411409"/>
                  </a:ext>
                </a:extLst>
              </a:tr>
              <a:tr h="26729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29383"/>
                  </a:ext>
                </a:extLst>
              </a:tr>
              <a:tr h="2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16552"/>
                  </a:ext>
                </a:extLst>
              </a:tr>
              <a:tr h="2672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338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34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212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Әдістемелік кафедралар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дайындаған олимпиада жеңімпаздары (сандық мәлімет)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006815"/>
              </p:ext>
            </p:extLst>
          </p:nvPr>
        </p:nvGraphicFramePr>
        <p:xfrm>
          <a:off x="838194" y="1188724"/>
          <a:ext cx="10905314" cy="5750692"/>
        </p:xfrm>
        <a:graphic>
          <a:graphicData uri="http://schemas.openxmlformats.org/drawingml/2006/table">
            <a:tbl>
              <a:tblPr firstRow="1" firstCol="1" bandRow="1"/>
              <a:tblGrid>
                <a:gridCol w="922332">
                  <a:extLst>
                    <a:ext uri="{9D8B030D-6E8A-4147-A177-3AD203B41FA5}">
                      <a16:colId xmlns:a16="http://schemas.microsoft.com/office/drawing/2014/main" val="2992189300"/>
                    </a:ext>
                  </a:extLst>
                </a:gridCol>
                <a:gridCol w="922332">
                  <a:extLst>
                    <a:ext uri="{9D8B030D-6E8A-4147-A177-3AD203B41FA5}">
                      <a16:colId xmlns:a16="http://schemas.microsoft.com/office/drawing/2014/main" val="1887809211"/>
                    </a:ext>
                  </a:extLst>
                </a:gridCol>
                <a:gridCol w="922332">
                  <a:extLst>
                    <a:ext uri="{9D8B030D-6E8A-4147-A177-3AD203B41FA5}">
                      <a16:colId xmlns:a16="http://schemas.microsoft.com/office/drawing/2014/main" val="4173271600"/>
                    </a:ext>
                  </a:extLst>
                </a:gridCol>
                <a:gridCol w="832657">
                  <a:extLst>
                    <a:ext uri="{9D8B030D-6E8A-4147-A177-3AD203B41FA5}">
                      <a16:colId xmlns:a16="http://schemas.microsoft.com/office/drawing/2014/main" val="2218867078"/>
                    </a:ext>
                  </a:extLst>
                </a:gridCol>
                <a:gridCol w="832657">
                  <a:extLst>
                    <a:ext uri="{9D8B030D-6E8A-4147-A177-3AD203B41FA5}">
                      <a16:colId xmlns:a16="http://schemas.microsoft.com/office/drawing/2014/main" val="1829396993"/>
                    </a:ext>
                  </a:extLst>
                </a:gridCol>
                <a:gridCol w="1334299">
                  <a:extLst>
                    <a:ext uri="{9D8B030D-6E8A-4147-A177-3AD203B41FA5}">
                      <a16:colId xmlns:a16="http://schemas.microsoft.com/office/drawing/2014/main" val="4283575564"/>
                    </a:ext>
                  </a:extLst>
                </a:gridCol>
                <a:gridCol w="1334299">
                  <a:extLst>
                    <a:ext uri="{9D8B030D-6E8A-4147-A177-3AD203B41FA5}">
                      <a16:colId xmlns:a16="http://schemas.microsoft.com/office/drawing/2014/main" val="807300849"/>
                    </a:ext>
                  </a:extLst>
                </a:gridCol>
                <a:gridCol w="1037410">
                  <a:extLst>
                    <a:ext uri="{9D8B030D-6E8A-4147-A177-3AD203B41FA5}">
                      <a16:colId xmlns:a16="http://schemas.microsoft.com/office/drawing/2014/main" val="715592653"/>
                    </a:ext>
                  </a:extLst>
                </a:gridCol>
                <a:gridCol w="922332">
                  <a:extLst>
                    <a:ext uri="{9D8B030D-6E8A-4147-A177-3AD203B41FA5}">
                      <a16:colId xmlns:a16="http://schemas.microsoft.com/office/drawing/2014/main" val="1471390634"/>
                    </a:ext>
                  </a:extLst>
                </a:gridCol>
                <a:gridCol w="922332">
                  <a:extLst>
                    <a:ext uri="{9D8B030D-6E8A-4147-A177-3AD203B41FA5}">
                      <a16:colId xmlns:a16="http://schemas.microsoft.com/office/drawing/2014/main" val="2859553484"/>
                    </a:ext>
                  </a:extLst>
                </a:gridCol>
                <a:gridCol w="922332">
                  <a:extLst>
                    <a:ext uri="{9D8B030D-6E8A-4147-A177-3AD203B41FA5}">
                      <a16:colId xmlns:a16="http://schemas.microsoft.com/office/drawing/2014/main" val="3198855890"/>
                    </a:ext>
                  </a:extLst>
                </a:gridCol>
              </a:tblGrid>
              <a:tr h="1602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 жылы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әдебиеті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тілі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Құқық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Физика 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Өзін өзі тану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Командалық нәтиже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98828"/>
                  </a:ext>
                </a:extLst>
              </a:tr>
              <a:tr h="25652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856407"/>
                  </a:ext>
                </a:extLst>
              </a:tr>
              <a:tr h="26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63649"/>
                  </a:ext>
                </a:extLst>
              </a:tr>
              <a:tr h="25652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17332"/>
                  </a:ext>
                </a:extLst>
              </a:tr>
              <a:tr h="26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47593"/>
                  </a:ext>
                </a:extLst>
              </a:tr>
              <a:tr h="25652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3-орын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61988"/>
                  </a:ext>
                </a:extLst>
              </a:tr>
              <a:tr h="26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87277"/>
                  </a:ext>
                </a:extLst>
              </a:tr>
              <a:tr h="25652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2-орын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539892"/>
                  </a:ext>
                </a:extLst>
              </a:tr>
              <a:tr h="26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1238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05852"/>
                  </a:ext>
                </a:extLst>
              </a:tr>
              <a:tr h="25652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3-орын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463799"/>
                  </a:ext>
                </a:extLst>
              </a:tr>
              <a:tr h="26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46423"/>
                  </a:ext>
                </a:extLst>
              </a:tr>
              <a:tr h="5258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4-орын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34959"/>
                  </a:ext>
                </a:extLst>
              </a:tr>
              <a:tr h="4673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75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0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2777"/>
            <a:ext cx="10515600" cy="155448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Статистикалық мәліметтер: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Қалалық кезеңге 27 оқушы қатысып, оның 11 жеңімпаз атанды, бұл -40,7%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Облыстық кезеңге 6 оқушы қатысып, 6 қатысушы да да жүлделі орындар иеленді, яғни 100%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72" y="2782389"/>
            <a:ext cx="1058862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олимпиаданың жүлдегерлері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4" y="1436914"/>
            <a:ext cx="7824650" cy="522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924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35578"/>
            <a:ext cx="10515600" cy="875211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 облыстан жүлделі орын алған жетекшілер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854927"/>
            <a:ext cx="10515600" cy="4234724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Романова М.К.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Тобылбаев Е.Т.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Шамгунова Б.С.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Ербозымова М.Н.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Кеуілова А.М.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C00000"/>
                </a:solidFill>
              </a:rPr>
              <a:t>Исенбаева А.Б.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80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280</Words>
  <Application>Microsoft Office PowerPoint</Application>
  <PresentationFormat>Широкоэкранный</PresentationFormat>
  <Paragraphs>305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  Пәндік олимпиада – оқушыға  ғылымның алғашқы ізденісін қалыптастыратын  ең үлкен бәсеке    Республикалық пәндік олимпиада НӘТИЖЕЛЕРІ (талдау) </vt:lpstr>
      <vt:lpstr>Қалалық олимпиадаға қатысушы (сандық мәлімет)</vt:lpstr>
      <vt:lpstr>Әдістемелік кафедралар дайындаған олимпиада жеңімпаздары (сандық мәлімет) </vt:lpstr>
      <vt:lpstr>Статистикалық мәліметтер: Қалалық кезеңге 27 оқушы қатысып, оның 11 жеңімпаз атанды, бұл -40,7%  Облыстық кезеңге 6 оқушы қатысып, 6 қатысушы да да жүлделі орындар иеленді, яғни 100% </vt:lpstr>
      <vt:lpstr>Облыстық олимпиаданың жүлдегерлері</vt:lpstr>
      <vt:lpstr>Оқушылары облыстан жүлделі орын алған жетекшілер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Пәндік олимпиада – оқушыға  ғылымның алғашқы ізденісін қалыптастыратын ең үлкен бәсеке.    Республикалық пәндік олимпиада НӘТИЖЕЛЕРІ (талдау) </dc:title>
  <dc:creator>Windows User</dc:creator>
  <cp:lastModifiedBy>Windows User</cp:lastModifiedBy>
  <cp:revision>7</cp:revision>
  <dcterms:created xsi:type="dcterms:W3CDTF">2022-04-18T11:52:38Z</dcterms:created>
  <dcterms:modified xsi:type="dcterms:W3CDTF">2022-10-17T07:50:45Z</dcterms:modified>
</cp:coreProperties>
</file>