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3"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9CF9973-E2BE-4948-81AA-61D5CAF11B98}" type="datetimeFigureOut">
              <a:rPr lang="ru-RU" smtClean="0"/>
              <a:t>13.06.2022</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261272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CF9973-E2BE-4948-81AA-61D5CAF11B98}" type="datetimeFigureOut">
              <a:rPr lang="ru-RU" smtClean="0"/>
              <a:t>13.06.2022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1457718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CF9973-E2BE-4948-81AA-61D5CAF11B98}" type="datetimeFigureOut">
              <a:rPr lang="ru-RU" smtClean="0"/>
              <a:t>13.06.2022</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59063D-7428-4554-AF32-A4878E7F761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525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9CF9973-E2BE-4948-81AA-61D5CAF11B98}" type="datetimeFigureOut">
              <a:rPr lang="ru-RU" smtClean="0"/>
              <a:t>13.06.2022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365235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9CF9973-E2BE-4948-81AA-61D5CAF11B98}" type="datetimeFigureOut">
              <a:rPr lang="ru-RU" smtClean="0"/>
              <a:t>13.06.2022</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59063D-7428-4554-AF32-A4878E7F761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422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D9CF9973-E2BE-4948-81AA-61D5CAF11B98}" type="datetimeFigureOut">
              <a:rPr lang="ru-RU" smtClean="0"/>
              <a:t>13.06.2022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327977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CF9973-E2BE-4948-81AA-61D5CAF11B98}" type="datetimeFigureOut">
              <a:rPr lang="ru-RU" smtClean="0"/>
              <a:t>13.06.2022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297133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CF9973-E2BE-4948-81AA-61D5CAF11B98}" type="datetimeFigureOut">
              <a:rPr lang="ru-RU" smtClean="0"/>
              <a:t>13.06.2022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381803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9CF9973-E2BE-4948-81AA-61D5CAF11B98}" type="datetimeFigureOut">
              <a:rPr lang="ru-RU" smtClean="0"/>
              <a:t>13.06.2022</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7127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9CF9973-E2BE-4948-81AA-61D5CAF11B98}" type="datetimeFigureOut">
              <a:rPr lang="ru-RU" smtClean="0"/>
              <a:t>13.06.2022</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362442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9CF9973-E2BE-4948-81AA-61D5CAF11B98}" type="datetimeFigureOut">
              <a:rPr lang="ru-RU" smtClean="0"/>
              <a:t>13.06.2022</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262187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9CF9973-E2BE-4948-81AA-61D5CAF11B98}" type="datetimeFigureOut">
              <a:rPr lang="ru-RU" smtClean="0"/>
              <a:t>13.06.2022</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108846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9CF9973-E2BE-4948-81AA-61D5CAF11B98}" type="datetimeFigureOut">
              <a:rPr lang="ru-RU" smtClean="0"/>
              <a:t>13.06.2022</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256823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F9973-E2BE-4948-81AA-61D5CAF11B98}" type="datetimeFigureOut">
              <a:rPr lang="ru-RU" smtClean="0"/>
              <a:t>13.06.2022</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153808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CF9973-E2BE-4948-81AA-61D5CAF11B98}" type="datetimeFigureOut">
              <a:rPr lang="ru-RU" smtClean="0"/>
              <a:t>13.06.2022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144115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9CF9973-E2BE-4948-81AA-61D5CAF11B98}" type="datetimeFigureOut">
              <a:rPr lang="ru-RU" smtClean="0"/>
              <a:t>13.06.2022</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59063D-7428-4554-AF32-A4878E7F7610}" type="slidenum">
              <a:rPr lang="ru-RU" smtClean="0"/>
              <a:t>‹#›</a:t>
            </a:fld>
            <a:endParaRPr lang="ru-RU"/>
          </a:p>
        </p:txBody>
      </p:sp>
    </p:spTree>
    <p:extLst>
      <p:ext uri="{BB962C8B-B14F-4D97-AF65-F5344CB8AC3E}">
        <p14:creationId xmlns:p14="http://schemas.microsoft.com/office/powerpoint/2010/main" val="371272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9CF9973-E2BE-4948-81AA-61D5CAF11B98}" type="datetimeFigureOut">
              <a:rPr lang="ru-RU" smtClean="0"/>
              <a:t>13.06.2022</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759063D-7428-4554-AF32-A4878E7F7610}" type="slidenum">
              <a:rPr lang="ru-RU" smtClean="0"/>
              <a:t>‹#›</a:t>
            </a:fld>
            <a:endParaRPr lang="ru-RU"/>
          </a:p>
        </p:txBody>
      </p:sp>
    </p:spTree>
    <p:extLst>
      <p:ext uri="{BB962C8B-B14F-4D97-AF65-F5344CB8AC3E}">
        <p14:creationId xmlns:p14="http://schemas.microsoft.com/office/powerpoint/2010/main" val="168136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1946152"/>
          </a:xfrm>
        </p:spPr>
        <p:txBody>
          <a:bodyPr>
            <a:normAutofit fontScale="90000"/>
          </a:bodyPr>
          <a:lstStyle/>
          <a:p>
            <a:pPr algn="ctr"/>
            <a:r>
              <a:rPr lang="ru-RU" sz="2800" b="1" dirty="0" err="1" smtClean="0">
                <a:solidFill>
                  <a:srgbClr val="0070C0"/>
                </a:solidFill>
                <a:latin typeface="Times New Roman" panose="02020603050405020304" pitchFamily="18" charset="0"/>
                <a:cs typeface="Times New Roman" panose="02020603050405020304" pitchFamily="18" charset="0"/>
              </a:rPr>
              <a:t>Негізгі</a:t>
            </a:r>
            <a:r>
              <a:rPr lang="ru-RU" sz="2800" b="1" dirty="0" smtClean="0">
                <a:solidFill>
                  <a:srgbClr val="0070C0"/>
                </a:solidFill>
                <a:latin typeface="Times New Roman" panose="02020603050405020304" pitchFamily="18" charset="0"/>
                <a:cs typeface="Times New Roman" panose="02020603050405020304" pitchFamily="18" charset="0"/>
              </a:rPr>
              <a:t> орта </a:t>
            </a:r>
            <a:r>
              <a:rPr lang="ru-RU" sz="2800" b="1" dirty="0" err="1" smtClean="0">
                <a:solidFill>
                  <a:srgbClr val="0070C0"/>
                </a:solidFill>
                <a:latin typeface="Times New Roman" panose="02020603050405020304" pitchFamily="18" charset="0"/>
                <a:cs typeface="Times New Roman" panose="02020603050405020304" pitchFamily="18" charset="0"/>
              </a:rPr>
              <a:t>және</a:t>
            </a:r>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dirty="0" err="1" smtClean="0">
                <a:solidFill>
                  <a:srgbClr val="0070C0"/>
                </a:solidFill>
                <a:latin typeface="Times New Roman" panose="02020603050405020304" pitchFamily="18" charset="0"/>
                <a:cs typeface="Times New Roman" panose="02020603050405020304" pitchFamily="18" charset="0"/>
              </a:rPr>
              <a:t>жалпы</a:t>
            </a:r>
            <a:r>
              <a:rPr lang="ru-RU" sz="2800" b="1" dirty="0" smtClean="0">
                <a:solidFill>
                  <a:srgbClr val="0070C0"/>
                </a:solidFill>
                <a:latin typeface="Times New Roman" panose="02020603050405020304" pitchFamily="18" charset="0"/>
                <a:cs typeface="Times New Roman" panose="02020603050405020304" pitchFamily="18" charset="0"/>
              </a:rPr>
              <a:t> орта </a:t>
            </a:r>
            <a:r>
              <a:rPr lang="ru-RU" sz="2800" b="1" dirty="0" err="1" smtClean="0">
                <a:solidFill>
                  <a:srgbClr val="0070C0"/>
                </a:solidFill>
                <a:latin typeface="Times New Roman" panose="02020603050405020304" pitchFamily="18" charset="0"/>
                <a:cs typeface="Times New Roman" panose="02020603050405020304" pitchFamily="18" charset="0"/>
              </a:rPr>
              <a:t>білім</a:t>
            </a:r>
            <a:r>
              <a:rPr lang="ru-RU" sz="2800" b="1" dirty="0" smtClean="0">
                <a:solidFill>
                  <a:srgbClr val="0070C0"/>
                </a:solidFill>
                <a:latin typeface="Times New Roman" panose="02020603050405020304" pitchFamily="18" charset="0"/>
                <a:cs typeface="Times New Roman" panose="02020603050405020304" pitchFamily="18" charset="0"/>
              </a:rPr>
              <a:t> беру </a:t>
            </a:r>
            <a:r>
              <a:rPr lang="ru-RU" sz="2800" b="1" dirty="0" err="1" smtClean="0">
                <a:solidFill>
                  <a:srgbClr val="0070C0"/>
                </a:solidFill>
                <a:latin typeface="Times New Roman" panose="02020603050405020304" pitchFamily="18" charset="0"/>
                <a:cs typeface="Times New Roman" panose="02020603050405020304" pitchFamily="18" charset="0"/>
              </a:rPr>
              <a:t>бағдарламалары</a:t>
            </a:r>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dirty="0" err="1" smtClean="0">
                <a:solidFill>
                  <a:srgbClr val="0070C0"/>
                </a:solidFill>
                <a:latin typeface="Times New Roman" panose="02020603050405020304" pitchFamily="18" charset="0"/>
                <a:cs typeface="Times New Roman" panose="02020603050405020304" pitchFamily="18" charset="0"/>
              </a:rPr>
              <a:t>бойынша</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smtClean="0">
                <a:solidFill>
                  <a:srgbClr val="0070C0"/>
                </a:solidFill>
                <a:latin typeface="Times New Roman" panose="02020603050405020304" pitchFamily="18" charset="0"/>
                <a:cs typeface="Times New Roman" panose="02020603050405020304" pitchFamily="18" charset="0"/>
              </a:rPr>
              <a:t>мемлекеттік</a:t>
            </a:r>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dirty="0" err="1" smtClean="0">
                <a:solidFill>
                  <a:srgbClr val="0070C0"/>
                </a:solidFill>
                <a:latin typeface="Times New Roman" panose="02020603050405020304" pitchFamily="18" charset="0"/>
                <a:cs typeface="Times New Roman" panose="02020603050405020304" pitchFamily="18" charset="0"/>
              </a:rPr>
              <a:t>аттестаттау</a:t>
            </a:r>
            <a:r>
              <a:rPr lang="ru-RU" sz="2800" b="1" dirty="0" smtClean="0">
                <a:solidFill>
                  <a:srgbClr val="0070C0"/>
                </a:solidFill>
                <a:latin typeface="Times New Roman" panose="02020603050405020304" pitchFamily="18" charset="0"/>
                <a:cs typeface="Times New Roman" panose="02020603050405020304" pitchFamily="18" charset="0"/>
              </a:rPr>
              <a:t> </a:t>
            </a:r>
            <a:r>
              <a:rPr lang="ru-RU" sz="2800" b="1" dirty="0" err="1" smtClean="0">
                <a:solidFill>
                  <a:srgbClr val="0070C0"/>
                </a:solidFill>
                <a:latin typeface="Times New Roman" panose="02020603050405020304" pitchFamily="18" charset="0"/>
                <a:cs typeface="Times New Roman" panose="02020603050405020304" pitchFamily="18" charset="0"/>
              </a:rPr>
              <a:t>қорытындысы</a:t>
            </a:r>
            <a:r>
              <a:rPr lang="ru-RU" sz="2800" b="1" dirty="0" smtClean="0">
                <a:solidFill>
                  <a:srgbClr val="0070C0"/>
                </a:solidFill>
                <a:latin typeface="Times New Roman" panose="02020603050405020304" pitchFamily="18" charset="0"/>
                <a:cs typeface="Times New Roman" panose="02020603050405020304" pitchFamily="18" charset="0"/>
              </a:rPr>
              <a:t/>
            </a:r>
            <a:br>
              <a:rPr lang="ru-RU" sz="2800" b="1" dirty="0" smtClean="0">
                <a:solidFill>
                  <a:srgbClr val="0070C0"/>
                </a:solidFill>
                <a:latin typeface="Times New Roman" panose="02020603050405020304" pitchFamily="18" charset="0"/>
                <a:cs typeface="Times New Roman" panose="02020603050405020304" pitchFamily="18" charset="0"/>
              </a:rPr>
            </a:br>
            <a:r>
              <a:rPr lang="ru-RU" sz="2800" dirty="0" smtClean="0">
                <a:solidFill>
                  <a:srgbClr val="0070C0"/>
                </a:solidFill>
                <a:latin typeface="Times New Roman" panose="02020603050405020304" pitchFamily="18" charset="0"/>
                <a:cs typeface="Times New Roman" panose="02020603050405020304" pitchFamily="18" charset="0"/>
              </a:rPr>
              <a:t/>
            </a:r>
            <a:br>
              <a:rPr lang="ru-RU" sz="2800" dirty="0" smtClean="0">
                <a:solidFill>
                  <a:srgbClr val="0070C0"/>
                </a:solidFill>
                <a:latin typeface="Times New Roman" panose="02020603050405020304" pitchFamily="18" charset="0"/>
                <a:cs typeface="Times New Roman" panose="02020603050405020304" pitchFamily="18" charset="0"/>
              </a:rPr>
            </a:br>
            <a:r>
              <a:rPr lang="ru-RU" sz="2800" dirty="0" smtClean="0">
                <a:solidFill>
                  <a:srgbClr val="0070C0"/>
                </a:solidFill>
                <a:latin typeface="Times New Roman" panose="02020603050405020304" pitchFamily="18" charset="0"/>
                <a:cs typeface="Times New Roman" panose="02020603050405020304" pitchFamily="18" charset="0"/>
              </a:rPr>
              <a:t>2021-2022 </a:t>
            </a:r>
            <a:r>
              <a:rPr lang="ru-RU" sz="2800" dirty="0" err="1" smtClean="0">
                <a:solidFill>
                  <a:srgbClr val="0070C0"/>
                </a:solidFill>
                <a:latin typeface="Times New Roman" panose="02020603050405020304" pitchFamily="18" charset="0"/>
                <a:cs typeface="Times New Roman" panose="02020603050405020304" pitchFamily="18" charset="0"/>
              </a:rPr>
              <a:t>оқу</a:t>
            </a:r>
            <a:r>
              <a:rPr lang="ru-RU" sz="2800" dirty="0" smtClean="0">
                <a:solidFill>
                  <a:srgbClr val="0070C0"/>
                </a:solidFill>
                <a:latin typeface="Times New Roman" panose="02020603050405020304" pitchFamily="18" charset="0"/>
                <a:cs typeface="Times New Roman" panose="02020603050405020304" pitchFamily="18" charset="0"/>
              </a:rPr>
              <a:t> </a:t>
            </a:r>
            <a:r>
              <a:rPr lang="ru-RU" sz="2800" dirty="0" err="1" smtClean="0">
                <a:solidFill>
                  <a:srgbClr val="0070C0"/>
                </a:solidFill>
                <a:latin typeface="Times New Roman" panose="02020603050405020304" pitchFamily="18" charset="0"/>
                <a:cs typeface="Times New Roman" panose="02020603050405020304" pitchFamily="18" charset="0"/>
              </a:rPr>
              <a:t>жылы</a:t>
            </a:r>
            <a:endParaRPr lang="ru-RU" sz="2800"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589213" y="3833447"/>
            <a:ext cx="8915399" cy="1450730"/>
          </a:xfrm>
        </p:spPr>
        <p:txBody>
          <a:bodyPr/>
          <a:lstStyle/>
          <a:p>
            <a:pPr algn="ctr"/>
            <a:r>
              <a:rPr lang="kk-KZ" b="1" dirty="0" smtClean="0">
                <a:solidFill>
                  <a:srgbClr val="002060"/>
                </a:solidFill>
                <a:latin typeface="Times New Roman" panose="02020603050405020304" pitchFamily="18" charset="0"/>
                <a:cs typeface="Times New Roman" panose="02020603050405020304" pitchFamily="18" charset="0"/>
              </a:rPr>
              <a:t>Итоги государственной аттестации по программам основного среднего и общего среднего образования </a:t>
            </a:r>
          </a:p>
          <a:p>
            <a:pPr algn="ctr"/>
            <a:r>
              <a:rPr lang="kk-KZ" dirty="0" smtClean="0">
                <a:solidFill>
                  <a:srgbClr val="002060"/>
                </a:solidFill>
                <a:latin typeface="Times New Roman" panose="02020603050405020304" pitchFamily="18" charset="0"/>
                <a:cs typeface="Times New Roman" panose="02020603050405020304" pitchFamily="18" charset="0"/>
              </a:rPr>
              <a:t>2021-2022 учебный год</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897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latin typeface="Times New Roman" panose="02020603050405020304" pitchFamily="18" charset="0"/>
                <a:cs typeface="Times New Roman" panose="02020603050405020304" pitchFamily="18" charset="0"/>
              </a:rPr>
              <a:t>9кластарда 197 </a:t>
            </a:r>
            <a:r>
              <a:rPr lang="ru-RU" sz="2000" dirty="0" err="1">
                <a:latin typeface="Times New Roman" panose="02020603050405020304" pitchFamily="18" charset="0"/>
                <a:cs typeface="Times New Roman" panose="02020603050405020304" pitchFamily="18" charset="0"/>
              </a:rPr>
              <a:t>түлек</a:t>
            </a:r>
            <a:r>
              <a:rPr lang="ru-RU" sz="2000" dirty="0">
                <a:latin typeface="Times New Roman" panose="02020603050405020304" pitchFamily="18" charset="0"/>
                <a:cs typeface="Times New Roman" panose="02020603050405020304" pitchFamily="18" charset="0"/>
              </a:rPr>
              <a:t>, 11кластарда 51 </a:t>
            </a:r>
            <a:r>
              <a:rPr lang="ru-RU" sz="2000" dirty="0" err="1">
                <a:latin typeface="Times New Roman" panose="02020603050405020304" pitchFamily="18" charset="0"/>
                <a:cs typeface="Times New Roman" panose="02020603050405020304" pitchFamily="18" charset="0"/>
              </a:rPr>
              <a:t>түлек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жылдық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қорытынды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бағалалары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25.05. 2022 ж. №6 </a:t>
            </a:r>
            <a:r>
              <a:rPr lang="ru-RU" sz="2000" dirty="0" err="1">
                <a:latin typeface="Times New Roman" panose="02020603050405020304" pitchFamily="18" charset="0"/>
                <a:cs typeface="Times New Roman" panose="02020603050405020304" pitchFamily="18" charset="0"/>
              </a:rPr>
              <a:t>педкеңестің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шешімімен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мемлекеттік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қорытынды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емтихандарға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жіберілді</a:t>
            </a:r>
            <a:r>
              <a:rPr lang="ru-RU" sz="2000" dirty="0">
                <a:latin typeface="Times New Roman" panose="02020603050405020304" pitchFamily="18" charset="0"/>
                <a:cs typeface="Times New Roman" panose="02020603050405020304" pitchFamily="18" charset="0"/>
              </a:rPr>
              <a:t>.</a:t>
            </a:r>
          </a:p>
        </p:txBody>
      </p:sp>
      <p:pic>
        <p:nvPicPr>
          <p:cNvPr id="4" name="Объект 3"/>
          <p:cNvPicPr>
            <a:picLocks noGrp="1" noChangeAspect="1"/>
          </p:cNvPicPr>
          <p:nvPr>
            <p:ph idx="1"/>
          </p:nvPr>
        </p:nvPicPr>
        <p:blipFill>
          <a:blip r:embed="rId2"/>
          <a:stretch>
            <a:fillRect/>
          </a:stretch>
        </p:blipFill>
        <p:spPr>
          <a:xfrm>
            <a:off x="3437792" y="1714500"/>
            <a:ext cx="7183316" cy="419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4979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err="1" smtClean="0">
                <a:latin typeface="Times New Roman" panose="02020603050405020304" pitchFamily="18" charset="0"/>
                <a:cs typeface="Times New Roman" panose="02020603050405020304" pitchFamily="18" charset="0"/>
              </a:rPr>
              <a:t>Мектеп</a:t>
            </a:r>
            <a:r>
              <a:rPr lang="ru-RU" sz="1600" b="1" dirty="0" smtClean="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директорының</a:t>
            </a:r>
            <a:r>
              <a:rPr lang="ru-RU" sz="1600" b="1" dirty="0">
                <a:latin typeface="Times New Roman" panose="02020603050405020304" pitchFamily="18" charset="0"/>
                <a:cs typeface="Times New Roman" panose="02020603050405020304" pitchFamily="18" charset="0"/>
              </a:rPr>
              <a:t> 31.01.2022ж. №24.1. </a:t>
            </a:r>
            <a:r>
              <a:rPr lang="ru-RU" sz="1600" b="1" dirty="0" err="1">
                <a:latin typeface="Times New Roman" panose="02020603050405020304" pitchFamily="18" charset="0"/>
                <a:cs typeface="Times New Roman" panose="02020603050405020304" pitchFamily="18" charset="0"/>
              </a:rPr>
              <a:t>бұйрығымен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мемлекеттік</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қорытынды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аттестаттау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комиссиясының</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құрамы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бекітілді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Оның</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құрамына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мектеп</a:t>
            </a:r>
            <a:r>
              <a:rPr lang="ru-RU" sz="1600" b="1" dirty="0">
                <a:latin typeface="Times New Roman" panose="02020603050405020304" pitchFamily="18" charset="0"/>
                <a:cs typeface="Times New Roman" panose="02020603050405020304" pitchFamily="18" charset="0"/>
              </a:rPr>
              <a:t> директоры </a:t>
            </a:r>
            <a:r>
              <a:rPr lang="ru-RU" sz="1600" b="1" dirty="0" err="1">
                <a:latin typeface="Times New Roman" panose="02020603050405020304" pitchFamily="18" charset="0"/>
                <a:cs typeface="Times New Roman" panose="02020603050405020304" pitchFamily="18" charset="0"/>
              </a:rPr>
              <a:t>А.А.Тажимишев</a:t>
            </a:r>
            <a:r>
              <a:rPr lang="ru-RU" sz="1600" b="1" dirty="0">
                <a:latin typeface="Times New Roman" panose="02020603050405020304" pitchFamily="18" charset="0"/>
                <a:cs typeface="Times New Roman" panose="02020603050405020304" pitchFamily="18" charset="0"/>
              </a:rPr>
              <a:t> - комиссия </a:t>
            </a:r>
            <a:r>
              <a:rPr lang="ru-RU" sz="1600" b="1" dirty="0" err="1">
                <a:latin typeface="Times New Roman" panose="02020603050405020304" pitchFamily="18" charset="0"/>
                <a:cs typeface="Times New Roman" panose="02020603050405020304" pitchFamily="18" charset="0"/>
              </a:rPr>
              <a:t>төрағасы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директордың</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оқу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ісі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жөніндегі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орынбасарлар</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жоғары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санатты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мұғалімдер</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кірді</a:t>
            </a:r>
            <a:r>
              <a:rPr lang="ru-RU" sz="1600" b="1" dirty="0">
                <a:latin typeface="Times New Roman" panose="02020603050405020304" pitchFamily="18" charset="0"/>
                <a:cs typeface="Times New Roman" panose="02020603050405020304" pitchFamily="18" charset="0"/>
              </a:rPr>
              <a:t>.</a:t>
            </a:r>
          </a:p>
        </p:txBody>
      </p:sp>
      <p:pic>
        <p:nvPicPr>
          <p:cNvPr id="5" name="Объект 4"/>
          <p:cNvPicPr>
            <a:picLocks noGrp="1" noChangeAspect="1"/>
          </p:cNvPicPr>
          <p:nvPr>
            <p:ph sz="half" idx="1"/>
          </p:nvPr>
        </p:nvPicPr>
        <p:blipFill rotWithShape="1">
          <a:blip r:embed="rId2"/>
          <a:srcRect t="7022" r="9252"/>
          <a:stretch/>
        </p:blipFill>
        <p:spPr>
          <a:xfrm>
            <a:off x="1670539" y="2039814"/>
            <a:ext cx="4747846" cy="3982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Объект 5"/>
          <p:cNvPicPr>
            <a:picLocks noGrp="1" noChangeAspect="1"/>
          </p:cNvPicPr>
          <p:nvPr>
            <p:ph sz="half" idx="2"/>
          </p:nvPr>
        </p:nvPicPr>
        <p:blipFill>
          <a:blip r:embed="rId3"/>
          <a:stretch>
            <a:fillRect/>
          </a:stretch>
        </p:blipFill>
        <p:spPr>
          <a:xfrm>
            <a:off x="6550270" y="2039814"/>
            <a:ext cx="5266592" cy="3982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791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err="1" smtClean="0">
                <a:latin typeface="Times New Roman" panose="02020603050405020304" pitchFamily="18" charset="0"/>
                <a:cs typeface="Times New Roman" panose="02020603050405020304" pitchFamily="18" charset="0"/>
              </a:rPr>
              <a:t>Емтихан</a:t>
            </a:r>
            <a:r>
              <a:rPr lang="ru-RU" sz="1600" b="1" dirty="0" smtClean="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кезінде</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әр</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қабатқа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кезекшілер</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қойылып</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мектеп</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ішінде</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тәртіп</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тыныштық</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сақтау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емтихан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басталуы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аяқталуы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уақытында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қоңырау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соғылу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мектепте</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емтихан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өтетін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аудиторияларда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санитарлық</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талап-нормаларын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сақталуы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бақыланды</a:t>
            </a:r>
            <a:r>
              <a:rPr lang="ru-RU" sz="1600" b="1" dirty="0">
                <a:latin typeface="Times New Roman" panose="02020603050405020304" pitchFamily="18" charset="0"/>
                <a:cs typeface="Times New Roman" panose="02020603050405020304" pitchFamily="18" charset="0"/>
              </a:rPr>
              <a:t>.</a:t>
            </a:r>
          </a:p>
        </p:txBody>
      </p:sp>
      <p:pic>
        <p:nvPicPr>
          <p:cNvPr id="5" name="Объект 4"/>
          <p:cNvPicPr>
            <a:picLocks noGrp="1" noChangeAspect="1"/>
          </p:cNvPicPr>
          <p:nvPr>
            <p:ph sz="half" idx="1"/>
          </p:nvPr>
        </p:nvPicPr>
        <p:blipFill rotWithShape="1">
          <a:blip r:embed="rId2"/>
          <a:srcRect l="19959" r="12854"/>
          <a:stretch/>
        </p:blipFill>
        <p:spPr>
          <a:xfrm>
            <a:off x="2708031" y="2126222"/>
            <a:ext cx="3622431" cy="3777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Объект 5"/>
          <p:cNvPicPr>
            <a:picLocks noGrp="1" noChangeAspect="1"/>
          </p:cNvPicPr>
          <p:nvPr>
            <p:ph sz="half" idx="2"/>
          </p:nvPr>
        </p:nvPicPr>
        <p:blipFill>
          <a:blip r:embed="rId3"/>
          <a:stretch>
            <a:fillRect/>
          </a:stretch>
        </p:blipFill>
        <p:spPr>
          <a:xfrm>
            <a:off x="6603023" y="2189284"/>
            <a:ext cx="4901590" cy="371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429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b="1" dirty="0" err="1">
                <a:latin typeface="Times New Roman" panose="02020603050405020304" pitchFamily="18" charset="0"/>
                <a:cs typeface="Times New Roman" panose="02020603050405020304" pitchFamily="18" charset="0"/>
              </a:rPr>
              <a:t>Емтихан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болатын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күні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мектептің</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электрондық</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поштасына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келген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құпиясөз</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көмегімен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емтихан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материалдары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алынып</a:t>
            </a:r>
            <a:r>
              <a:rPr lang="ru-RU" sz="1600" b="1" dirty="0">
                <a:latin typeface="Times New Roman" panose="02020603050405020304" pitchFamily="18" charset="0"/>
                <a:cs typeface="Times New Roman" panose="02020603050405020304" pitchFamily="18" charset="0"/>
              </a:rPr>
              <a:t>, оны </a:t>
            </a:r>
            <a:r>
              <a:rPr lang="ru-RU" sz="1600" b="1" dirty="0" err="1">
                <a:latin typeface="Times New Roman" panose="02020603050405020304" pitchFamily="18" charset="0"/>
                <a:cs typeface="Times New Roman" panose="02020603050405020304" pitchFamily="18" charset="0"/>
              </a:rPr>
              <a:t>тиісті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данада</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дайындалды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Емтихан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материалдары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аттестаттау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өткізу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ережелеріне</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сәйкес</a:t>
            </a:r>
            <a:r>
              <a:rPr lang="ru-RU" sz="1600" b="1" dirty="0">
                <a:latin typeface="Times New Roman" panose="02020603050405020304" pitchFamily="18" charset="0"/>
                <a:cs typeface="Times New Roman" panose="02020603050405020304" pitchFamily="18" charset="0"/>
              </a:rPr>
              <a:t> комиссия </a:t>
            </a:r>
            <a:r>
              <a:rPr lang="ru-RU" sz="1600" b="1" dirty="0" err="1">
                <a:latin typeface="Times New Roman" panose="02020603050405020304" pitchFamily="18" charset="0"/>
                <a:cs typeface="Times New Roman" panose="02020603050405020304" pitchFamily="18" charset="0"/>
              </a:rPr>
              <a:t>мүшелері</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қатысуымен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пакеттен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ашылды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атап</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айтқанда</a:t>
            </a:r>
            <a:r>
              <a:rPr lang="ru-RU" sz="1600" b="1" dirty="0">
                <a:latin typeface="Times New Roman" panose="02020603050405020304" pitchFamily="18" charset="0"/>
                <a:cs typeface="Times New Roman" panose="02020603050405020304" pitchFamily="18" charset="0"/>
              </a:rPr>
              <a:t>, эссе </a:t>
            </a:r>
            <a:r>
              <a:rPr lang="ru-RU" sz="1600" b="1" dirty="0" err="1">
                <a:latin typeface="Times New Roman" panose="02020603050405020304" pitchFamily="18" charset="0"/>
                <a:cs typeface="Times New Roman" panose="02020603050405020304" pitchFamily="18" charset="0"/>
              </a:rPr>
              <a:t>тақырыптары</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емтиханнан</a:t>
            </a:r>
            <a:r>
              <a:rPr lang="ru-RU" sz="1600" b="1" dirty="0">
                <a:latin typeface="Times New Roman" panose="02020603050405020304" pitchFamily="18" charset="0"/>
                <a:cs typeface="Times New Roman" panose="02020603050405020304" pitchFamily="18" charset="0"/>
              </a:rPr>
              <a:t> 15 минут </a:t>
            </a:r>
            <a:r>
              <a:rPr lang="ru-RU" sz="1600" b="1" dirty="0" err="1">
                <a:latin typeface="Times New Roman" panose="02020603050405020304" pitchFamily="18" charset="0"/>
                <a:cs typeface="Times New Roman" panose="02020603050405020304" pitchFamily="18" charset="0"/>
              </a:rPr>
              <a:t>бұрын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бақылау</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есептері</a:t>
            </a:r>
            <a:r>
              <a:rPr lang="ru-RU" sz="1600" b="1" dirty="0">
                <a:latin typeface="Times New Roman" panose="02020603050405020304" pitchFamily="18" charset="0"/>
                <a:cs typeface="Times New Roman" panose="02020603050405020304" pitchFamily="18" charset="0"/>
              </a:rPr>
              <a:t> 1 </a:t>
            </a:r>
            <a:r>
              <a:rPr lang="ru-RU" sz="1600" b="1" dirty="0" err="1">
                <a:latin typeface="Times New Roman" panose="02020603050405020304" pitchFamily="18" charset="0"/>
                <a:cs typeface="Times New Roman" panose="02020603050405020304" pitchFamily="18" charset="0"/>
              </a:rPr>
              <a:t>сағат</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бұрын</a:t>
            </a:r>
            <a:r>
              <a:rPr lang="ru-RU" sz="1600" b="1"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ашылды</a:t>
            </a:r>
            <a:r>
              <a:rPr lang="ru-RU" sz="1600" b="1" dirty="0">
                <a:latin typeface="Times New Roman" panose="02020603050405020304" pitchFamily="18" charset="0"/>
                <a:cs typeface="Times New Roman" panose="02020603050405020304" pitchFamily="18" charset="0"/>
              </a:rPr>
              <a:t>. </a:t>
            </a:r>
          </a:p>
        </p:txBody>
      </p:sp>
      <p:pic>
        <p:nvPicPr>
          <p:cNvPr id="5" name="Объект 4"/>
          <p:cNvPicPr>
            <a:picLocks noGrp="1" noChangeAspect="1"/>
          </p:cNvPicPr>
          <p:nvPr>
            <p:ph sz="half" idx="1"/>
          </p:nvPr>
        </p:nvPicPr>
        <p:blipFill>
          <a:blip r:embed="rId2"/>
          <a:stretch>
            <a:fillRect/>
          </a:stretch>
        </p:blipFill>
        <p:spPr>
          <a:xfrm>
            <a:off x="2589213" y="2583856"/>
            <a:ext cx="4313237" cy="2877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Объект 5"/>
          <p:cNvPicPr>
            <a:picLocks noGrp="1" noChangeAspect="1"/>
          </p:cNvPicPr>
          <p:nvPr>
            <p:ph sz="half" idx="2"/>
          </p:nvPr>
        </p:nvPicPr>
        <p:blipFill>
          <a:blip r:embed="rId3"/>
          <a:stretch>
            <a:fillRect/>
          </a:stretch>
        </p:blipFill>
        <p:spPr>
          <a:xfrm>
            <a:off x="7191375" y="2575919"/>
            <a:ext cx="4313238" cy="2877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3898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925197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TotalTime>
  <Words>165</Words>
  <Application>Microsoft Office PowerPoint</Application>
  <PresentationFormat>Широкоэкранный</PresentationFormat>
  <Paragraphs>7</Paragraphs>
  <Slides>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Century Gothic</vt:lpstr>
      <vt:lpstr>Times New Roman</vt:lpstr>
      <vt:lpstr>Wingdings 3</vt:lpstr>
      <vt:lpstr>Легкий дым</vt:lpstr>
      <vt:lpstr>Негізгі орта және жалпы орта білім беру бағдарламалары бойынша мемлекеттік аттестаттау қорытындысы  2021-2022 оқу жылы</vt:lpstr>
      <vt:lpstr>9кластарда 197 түлек, 11кластарда 51 түлек жылдық қорытынды бағалалары бойынша 25.05. 2022 ж. №6 педкеңестің шешімімен мемлекеттік қорытынды емтихандарға жіберілді.</vt:lpstr>
      <vt:lpstr>Мектеп директорының 31.01.2022ж. №24.1. бұйрығымен мемлекеттік қорытынды аттестаттау комиссиясының құрамы бекітілді. Оның құрамына мектеп директоры А.А.Тажимишев - комиссия төрағасы, директордың оқу ісі жөніндегі орынбасарлар, жоғары санатты мұғалімдер кірді.</vt:lpstr>
      <vt:lpstr>Емтихан кезінде әр қабатқа кезекшілер қойылып, мектеп ішінде тәртіп, тыныштық сақтау, емтихан басталуы, аяқталуы уақытында қоңырау соғылу, мектепте, емтихан өтетін аудиторияларда санитарлық талап-нормаларын сақталуы бақыланды.</vt:lpstr>
      <vt:lpstr>Емтихан болатын күні мектептің электрондық поштасына келген құпиясөз көмегімен емтихан материалдары алынып, оны тиісті данада дайындалды. Емтихан материалдары аттестаттау өткізу ережелеріне сәйкес комиссия мүшелері қатысуымен пакеттен ашылды, атап айтқанда, эссе тақырыптары емтиханнан 15 минут бұрын, бақылау есептері 1 сағат бұрын ашылды.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Негізгі орта және жалпы орта білім беру бағдарламалары бойынша мемлекеттік аттестаттау қорытындысы  2021-2022 оқу жылы</dc:title>
  <dc:creator>Windows User</dc:creator>
  <cp:lastModifiedBy>Windows User</cp:lastModifiedBy>
  <cp:revision>5</cp:revision>
  <dcterms:created xsi:type="dcterms:W3CDTF">2022-06-13T05:48:35Z</dcterms:created>
  <dcterms:modified xsi:type="dcterms:W3CDTF">2022-06-13T06:30:07Z</dcterms:modified>
</cp:coreProperties>
</file>